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320" r:id="rId4"/>
    <p:sldId id="308" r:id="rId5"/>
    <p:sldId id="323" r:id="rId6"/>
    <p:sldId id="300" r:id="rId7"/>
    <p:sldId id="324" r:id="rId8"/>
    <p:sldId id="318" r:id="rId9"/>
    <p:sldId id="311" r:id="rId10"/>
    <p:sldId id="31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>
        <p:scale>
          <a:sx n="71" d="100"/>
          <a:sy n="71" d="100"/>
        </p:scale>
        <p:origin x="-148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ACD24-5874-42FB-B74D-C6660293CDD2}" type="datetimeFigureOut">
              <a:rPr lang="bg-BG" smtClean="0"/>
              <a:t>22.3.2020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7BB17-C288-46B1-9DC3-793E5373CC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54710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BB17-C288-46B1-9DC3-793E5373CC1D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9072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BB17-C288-46B1-9DC3-793E5373CC1D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9072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BB17-C288-46B1-9DC3-793E5373CC1D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6253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hyperlink" Target="http://smiles.33b.ru/smile.88452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txBody>
          <a:bodyPr>
            <a:normAutofit fontScale="90000"/>
          </a:bodyPr>
          <a:lstStyle/>
          <a:p>
            <a:r>
              <a:rPr lang="bg-BG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ВИДОВЕ СЪЩЕСВИТЕЛНИ ИМЕНА </a:t>
            </a:r>
            <a:endParaRPr lang="en-US" b="1" i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5214903"/>
            <a:ext cx="5712179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8" name="Картина 7" descr="Резултат с изображение за „рисунки за рожден ден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19"/>
            <a:ext cx="1466850" cy="14668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9" name="Картина 8" descr="Резултат с изображение за „рисунки за рожден ден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-58019"/>
            <a:ext cx="1466850" cy="14668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softEdge rad="317500"/>
          </a:effectLst>
        </p:spPr>
      </p:pic>
      <p:pic>
        <p:nvPicPr>
          <p:cNvPr id="10" name="Картина 9" descr="Резултат с изображение за „рисунки за деня на будителите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95800"/>
            <a:ext cx="1752600" cy="12763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89583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Резултат с изображение за „картини и снимки от село Русокастро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Текстово поле 1"/>
          <p:cNvSpPr txBox="1"/>
          <p:nvPr/>
        </p:nvSpPr>
        <p:spPr>
          <a:xfrm>
            <a:off x="2209800" y="1752600"/>
            <a:ext cx="50292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g-BG" sz="2800" dirty="0" smtClean="0"/>
              <a:t>    </a:t>
            </a:r>
            <a:r>
              <a:rPr lang="bg-BG" sz="3200" dirty="0" smtClean="0"/>
              <a:t>ОУ „ИВАН ВАЗОВ“                с. Русокастро</a:t>
            </a:r>
            <a:endParaRPr lang="bg-BG" sz="3200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6400800" y="62865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н. учител Ст. Чавдарова</a:t>
            </a:r>
            <a:endParaRPr lang="bg-BG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7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099" y="1447800"/>
            <a:ext cx="5943601" cy="762000"/>
          </a:xfr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 anchor="t">
            <a:normAutofit fontScale="90000"/>
          </a:bodyPr>
          <a:lstStyle/>
          <a:p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bg-BG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Simplified Arabic Fixed" pitchFamily="49" charset="-78"/>
              </a:rPr>
              <a:t>СЪЩЕСТВИТЕЛНИТЕ   ИМЕНА СА :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  <a:cs typeface="Simplified Arabic Fixed" pitchFamily="49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1" y="2819400"/>
            <a:ext cx="6781800" cy="990600"/>
          </a:xfrm>
          <a:noFill/>
          <a:effectLst>
            <a:softEdge rad="127000"/>
          </a:effectLst>
        </p:spPr>
        <p:txBody>
          <a:bodyPr>
            <a:normAutofit fontScale="70000" lnSpcReduction="20000"/>
          </a:bodyPr>
          <a:lstStyle/>
          <a:p>
            <a:pPr algn="l"/>
            <a:r>
              <a:rPr lang="bg-BG" sz="2400" dirty="0" smtClean="0"/>
              <a:t>                /                 </a:t>
            </a:r>
            <a:r>
              <a:rPr lang="en-US" sz="2400" dirty="0" smtClean="0"/>
              <a:t>    </a:t>
            </a:r>
            <a:r>
              <a:rPr lang="bg-BG" sz="2400" dirty="0" smtClean="0"/>
              <a:t>                                  /</a:t>
            </a:r>
          </a:p>
          <a:p>
            <a:r>
              <a:rPr lang="bg-BG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собствени /</a:t>
            </a:r>
            <a:r>
              <a:rPr lang="bg-BG" sz="16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собствените имена  </a:t>
            </a:r>
            <a:r>
              <a:rPr lang="en-US" sz="1600" dirty="0" smtClean="0"/>
              <a:t>	</a:t>
            </a:r>
            <a:r>
              <a:rPr lang="bg-BG" sz="1600" dirty="0" smtClean="0"/>
              <a:t>                  </a:t>
            </a:r>
            <a:r>
              <a:rPr lang="bg-BG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нарицателни /</a:t>
            </a:r>
            <a:r>
              <a:rPr lang="bg-BG" sz="1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общите названия</a:t>
            </a:r>
            <a:r>
              <a:rPr lang="bg-BG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l"/>
            <a:r>
              <a:rPr lang="bg-BG" dirty="0" smtClean="0"/>
              <a:t>         </a:t>
            </a:r>
            <a:r>
              <a:rPr lang="bg-BG" sz="16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хора, животни, градове и други </a:t>
            </a:r>
            <a:r>
              <a:rPr lang="bg-BG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bg-BG" sz="13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  <a:r>
              <a:rPr lang="bg-BG" sz="17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хора, животни, предмети и други </a:t>
            </a:r>
            <a:r>
              <a:rPr lang="bg-BG" sz="2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endParaRPr lang="en-US" sz="2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762000" y="838199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pic>
        <p:nvPicPr>
          <p:cNvPr id="12" name="Картина 11" descr="2389_A_Pencil.png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1"/>
          <a:stretch>
            <a:fillRect/>
          </a:stretch>
        </p:blipFill>
        <p:spPr bwMode="auto">
          <a:xfrm rot="20793603">
            <a:off x="4343400" y="2286000"/>
            <a:ext cx="685800" cy="762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4" name="Picture 7" descr="22804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35707">
            <a:off x="244780" y="261388"/>
            <a:ext cx="89979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22804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5506">
            <a:off x="7908722" y="182666"/>
            <a:ext cx="89979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22804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251" y="101734"/>
            <a:ext cx="89979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22804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6109">
            <a:off x="211730" y="4687202"/>
            <a:ext cx="89979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22804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519" y="6201154"/>
            <a:ext cx="89979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22804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6109">
            <a:off x="124903" y="3111589"/>
            <a:ext cx="89979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22804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4210">
            <a:off x="8149975" y="2994335"/>
            <a:ext cx="89979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22804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125">
            <a:off x="7994447" y="5966308"/>
            <a:ext cx="89979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22804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19180">
            <a:off x="242669" y="5966309"/>
            <a:ext cx="89979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22804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693">
            <a:off x="5938555" y="6159588"/>
            <a:ext cx="89979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22804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3956">
            <a:off x="186457" y="1584628"/>
            <a:ext cx="89979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22804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5311">
            <a:off x="8087788" y="4561825"/>
            <a:ext cx="89979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22804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329">
            <a:off x="8084865" y="1559266"/>
            <a:ext cx="89979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22804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6109">
            <a:off x="2092252" y="6201153"/>
            <a:ext cx="89979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22804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0949">
            <a:off x="2090523" y="142721"/>
            <a:ext cx="89979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22804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6268">
            <a:off x="5936726" y="144345"/>
            <a:ext cx="89979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Резултат с изображение за „браво png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236" y="5052802"/>
            <a:ext cx="883284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76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Картина 17" descr="Резултат с изображение за „рисунки за рожден ден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50" y="-107045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19" name="Картина 18" descr="Резултат с изображение за „рисунки за рожден ден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9" y="1517905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20" name="Картина 19" descr="Резултат с изображение за „рисунки за рожден ден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50" y="5805707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21" name="Картина 20" descr="Резултат с изображение за „рисунки за рожден ден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18403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22" name="Картина 21" descr="Резултат с изображение за „рисунки за рожден ден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331" y="698495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23" name="Картина 22" descr="Резултат с изображение за „рисунки за рожден ден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988" y="4041229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24" name="Картина 23" descr="Резултат с изображение за „рисунки за рожден ден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988" y="3129643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25" name="Картина 24" descr="Резултат с изображение за „рисунки за рожден ден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988" y="2377355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26" name="Картина 25" descr="Резултат с изображение за „рисунки за рожден ден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988" y="1560469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27" name="Картина 26" descr="Резултат с изображение за „рисунки за рожден ден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970" y="-179296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28" name="Картина 27" descr="Резултат с изображение за „рисунки за рожден ден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716" y="-170220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29" name="Картина 28" descr="Резултат с изображение за „рисунки за рожден ден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-181103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30" name="Картина 29" descr="Резултат с изображение за „рисунки за рожден ден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146" y="-154216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31" name="Картина 30" descr="Резултат с изображение за „рисунки за рожден ден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459" y="-154217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32" name="Картина 31" descr="Резултат с изображение за „рисунки за рожден ден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343" y="-181102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33" name="Картина 32" descr="Резултат с изображение за „рисунки за рожден ден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-154215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34" name="Картина 33" descr="Резултат с изображение за „рисунки за рожден ден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630" y="5818402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35" name="Картина 34" descr="Резултат с изображение за „рисунки за рожден ден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459" y="5805708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36" name="Картина 35" descr="Резултат с изображение за „рисунки за рожден ден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146" y="5818403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37" name="Картина 36" descr="Резултат с изображение за „рисунки за рожден ден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343" y="5818403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38" name="Картина 37" descr="Резултат с изображение за „рисунки за рожден ден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659" y="5818403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39" name="Картина 38" descr="Резултат с изображение за „рисунки за рожден ден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1" y="5793003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40" name="Картина 39" descr="Резултат с изображение за „рисунки за рожден ден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829" y="5789381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41" name="Картина 40" descr="Резултат с изображение за „рисунки за рожден ден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216" y="5805708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42" name="Картина 41" descr="Резултат с изображение за „рисунки за рожден ден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13" y="5789379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43" name="Картина 42" descr="Резултат с изображение за „рисунки за рожден ден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988" y="4943428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44" name="Картина 43" descr="Резултат с изображение за „рисунки за рожден ден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98" y="-107046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46" name="Картина 45" descr="Резултат с изображение за „рисунки за рожден ден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7" y="698496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48" name="Картина 47" descr="Резултат с изображение за „рисунки за рожден ден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143" y="-154215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49" name="Картина 48" descr="Резултат с изображение за „рисунки за рожден ден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642" y="-154215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50" name="Картина 49" descr="Резултат с изображение за „рисунки за рожден ден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47" y="2341976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51" name="Картина 50" descr="Резултат с изображение за „рисунки за рожден ден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48" y="3313919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52" name="Картина 51" descr="Резултат с изображение за „рисунки за рожден ден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47" y="4193843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53" name="Картина 52" descr="Резултат с изображение за „рисунки за рожден ден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8" y="5028418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sp>
        <p:nvSpPr>
          <p:cNvPr id="3" name="Текстово поле 2"/>
          <p:cNvSpPr txBox="1"/>
          <p:nvPr/>
        </p:nvSpPr>
        <p:spPr>
          <a:xfrm>
            <a:off x="1843312" y="1035954"/>
            <a:ext cx="562428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ПОДЧЕРТАЙТЕ СЪЩЕСТВИТЕЛНИТЕ ИМЕНА В ТЕКСТА</a:t>
            </a:r>
            <a:endParaRPr lang="bg-BG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1526142" y="3313919"/>
            <a:ext cx="66272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i="1" dirty="0" smtClean="0">
                <a:solidFill>
                  <a:schemeClr val="accent6">
                    <a:lumMod val="50000"/>
                  </a:schemeClr>
                </a:solidFill>
                <a:ea typeface="Batang" pitchFamily="18" charset="-127"/>
              </a:rPr>
              <a:t>В горската къщичка живеела чудновата бабичка. Сивите й коси били много редки и дълги, вятърът ги духал на всички посоки, тъй че приличали на паяжина. Носът й бил остър, ноктите - дълги и закривени, а на рамото й седял бухал</a:t>
            </a:r>
            <a:r>
              <a:rPr lang="bg-BG" sz="2400" i="1" dirty="0" smtClean="0">
                <a:solidFill>
                  <a:schemeClr val="accent6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. </a:t>
            </a:r>
            <a:endParaRPr lang="bg-BG" sz="2400" i="1" dirty="0">
              <a:solidFill>
                <a:schemeClr val="accent6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4" name="Право съединение 3"/>
          <p:cNvCxnSpPr/>
          <p:nvPr/>
        </p:nvCxnSpPr>
        <p:spPr>
          <a:xfrm flipV="1">
            <a:off x="4023250" y="5591753"/>
            <a:ext cx="973730" cy="40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аво съединение 44"/>
          <p:cNvCxnSpPr/>
          <p:nvPr/>
        </p:nvCxnSpPr>
        <p:spPr>
          <a:xfrm>
            <a:off x="3361132" y="3701142"/>
            <a:ext cx="121792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аво съединение 46"/>
          <p:cNvCxnSpPr/>
          <p:nvPr/>
        </p:nvCxnSpPr>
        <p:spPr>
          <a:xfrm>
            <a:off x="1632216" y="4065722"/>
            <a:ext cx="106679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аво съединение 53"/>
          <p:cNvCxnSpPr/>
          <p:nvPr/>
        </p:nvCxnSpPr>
        <p:spPr>
          <a:xfrm>
            <a:off x="4445709" y="4065722"/>
            <a:ext cx="59780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аво съединение 54"/>
          <p:cNvCxnSpPr/>
          <p:nvPr/>
        </p:nvCxnSpPr>
        <p:spPr>
          <a:xfrm>
            <a:off x="2699015" y="4456918"/>
            <a:ext cx="132423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аво съединение 55"/>
          <p:cNvCxnSpPr/>
          <p:nvPr/>
        </p:nvCxnSpPr>
        <p:spPr>
          <a:xfrm>
            <a:off x="6799945" y="4456918"/>
            <a:ext cx="102215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аво съединение 56"/>
          <p:cNvCxnSpPr/>
          <p:nvPr/>
        </p:nvCxnSpPr>
        <p:spPr>
          <a:xfrm>
            <a:off x="4744612" y="4814328"/>
            <a:ext cx="1170413" cy="532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аво съединение 57"/>
          <p:cNvCxnSpPr/>
          <p:nvPr/>
        </p:nvCxnSpPr>
        <p:spPr>
          <a:xfrm>
            <a:off x="6111161" y="4814328"/>
            <a:ext cx="102215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аво съединение 58"/>
          <p:cNvCxnSpPr/>
          <p:nvPr/>
        </p:nvCxnSpPr>
        <p:spPr>
          <a:xfrm>
            <a:off x="2699015" y="5184228"/>
            <a:ext cx="13466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аво съединение 59"/>
          <p:cNvCxnSpPr/>
          <p:nvPr/>
        </p:nvCxnSpPr>
        <p:spPr>
          <a:xfrm>
            <a:off x="1632216" y="5591753"/>
            <a:ext cx="1066799" cy="81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" descr="Резултат с изображение за „браво png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311" y="5185541"/>
            <a:ext cx="749139" cy="75937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  <a:extLst/>
        </p:spPr>
      </p:pic>
    </p:spTree>
    <p:extLst>
      <p:ext uri="{BB962C8B-B14F-4D97-AF65-F5344CB8AC3E}">
        <p14:creationId xmlns:p14="http://schemas.microsoft.com/office/powerpoint/2010/main" val="379450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Картина 3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3" t="21396" r="9966" b="22974"/>
          <a:stretch>
            <a:fillRect/>
          </a:stretch>
        </p:blipFill>
        <p:spPr bwMode="auto">
          <a:xfrm>
            <a:off x="2318905" y="3154539"/>
            <a:ext cx="6858000" cy="3667542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</p:pic>
      <p:pic>
        <p:nvPicPr>
          <p:cNvPr id="33" name="Picture 23" descr="c995db78ed28t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7"/>
          <a:stretch>
            <a:fillRect/>
          </a:stretch>
        </p:blipFill>
        <p:spPr bwMode="auto">
          <a:xfrm>
            <a:off x="-152400" y="2743200"/>
            <a:ext cx="2590800" cy="4438650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  <a:extLst/>
        </p:spPr>
      </p:pic>
      <p:sp>
        <p:nvSpPr>
          <p:cNvPr id="20" name="Текстово поле 19"/>
          <p:cNvSpPr txBox="1"/>
          <p:nvPr/>
        </p:nvSpPr>
        <p:spPr>
          <a:xfrm>
            <a:off x="1295400" y="838200"/>
            <a:ext cx="6553200" cy="212365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g-BG" sz="4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</a:rPr>
              <a:t>Подчертайте съществителното     собствено име</a:t>
            </a:r>
            <a:endParaRPr lang="bg-BG" sz="4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</a:endParaRPr>
          </a:p>
        </p:txBody>
      </p:sp>
      <p:pic>
        <p:nvPicPr>
          <p:cNvPr id="36" name="Картина 35" descr="Резултат с изображение за „картинки на усмивки“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905" y="2438400"/>
            <a:ext cx="762000" cy="904457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</p:pic>
      <p:pic>
        <p:nvPicPr>
          <p:cNvPr id="37" name="Картина 36" descr="Резултат с изображение за „картинки на усмивки“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44"/>
            <a:ext cx="762000" cy="904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Картина 37" descr="Резултат с изображение за „картинки на усмивки“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44"/>
            <a:ext cx="762000" cy="904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Картина 38" descr="Резултат с изображение за „картинки на усмивки“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762000" cy="904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Картина 39" descr="Резултат с изображение за „картинки на усмивки“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914401"/>
            <a:ext cx="762000" cy="904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Картина 40" descr="Резултат с изображение за „картинки на усмивки“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742656"/>
            <a:ext cx="762000" cy="904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Картина 41" descr="Резултат с изображение за „картинки на усмивки“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762000" cy="904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Картина 42" descr="Резултат с изображение за „картинки на усмивки“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762000" cy="904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Картина 43" descr="Резултат с изображение за „картинки на усмивки“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-4971"/>
            <a:ext cx="762000" cy="904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Картина 44" descr="Резултат с изображение за „картинки на усмивки“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762000" cy="904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Картина 45" descr="Резултат с изображение за „картинки на усмивки“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944"/>
            <a:ext cx="762000" cy="904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Картина 46" descr="Резултат с изображение за „картинки на усмивки“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905" y="838200"/>
            <a:ext cx="762000" cy="904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Картина 47" descr="Резултат с изображение за „картинки на усмивки“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-33964"/>
            <a:ext cx="762000" cy="904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Картина 48" descr="Резултат с изображение за „картинки на усмивки“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-33963"/>
            <a:ext cx="762000" cy="904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Картина 49" descr="Резултат с изображение за „картинки на усмивки“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-19049"/>
            <a:ext cx="762000" cy="904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Картина 50" descr="Резултат с изображение за „картинки на усмивки“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19050"/>
            <a:ext cx="762000" cy="904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Картина 20" descr="Резултат с изображение за „картинки на усмивки“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905" y="1676400"/>
            <a:ext cx="762000" cy="904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Картина 21" descr="Резултат с изображение за „картинки на усмивки“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2430412"/>
            <a:ext cx="762000" cy="9044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Право съединение 2"/>
          <p:cNvCxnSpPr/>
          <p:nvPr/>
        </p:nvCxnSpPr>
        <p:spPr>
          <a:xfrm>
            <a:off x="2514600" y="6172200"/>
            <a:ext cx="2057400" cy="1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01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542" y="1841494"/>
            <a:ext cx="866025" cy="81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Картина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543" y="2703468"/>
            <a:ext cx="866024" cy="81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Картина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543" y="3581678"/>
            <a:ext cx="928685" cy="87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Картина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542" y="4456918"/>
            <a:ext cx="866025" cy="8799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авоъгълник 10"/>
          <p:cNvSpPr/>
          <p:nvPr/>
        </p:nvSpPr>
        <p:spPr>
          <a:xfrm>
            <a:off x="5257800" y="2013466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b="1" dirty="0">
                <a:solidFill>
                  <a:prstClr val="black"/>
                </a:solidFill>
              </a:rPr>
              <a:t>Гризана</a:t>
            </a:r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13" name="Правоъгълник 12"/>
          <p:cNvSpPr/>
          <p:nvPr/>
        </p:nvSpPr>
        <p:spPr>
          <a:xfrm rot="10800000" flipV="1">
            <a:off x="5257800" y="2825514"/>
            <a:ext cx="1574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b="1" dirty="0" err="1" smtClean="0">
                <a:solidFill>
                  <a:prstClr val="black"/>
                </a:solidFill>
              </a:rPr>
              <a:t>Жабурана</a:t>
            </a:r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14" name="Правоъгълник 13"/>
          <p:cNvSpPr/>
          <p:nvPr/>
        </p:nvSpPr>
        <p:spPr>
          <a:xfrm>
            <a:off x="5333999" y="3701142"/>
            <a:ext cx="137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 smtClean="0"/>
              <a:t>Врабчо</a:t>
            </a:r>
            <a:endParaRPr lang="bg-BG" dirty="0"/>
          </a:p>
        </p:txBody>
      </p:sp>
      <p:sp>
        <p:nvSpPr>
          <p:cNvPr id="15" name="Правоъгълник 14"/>
          <p:cNvSpPr/>
          <p:nvPr/>
        </p:nvSpPr>
        <p:spPr>
          <a:xfrm>
            <a:off x="5410200" y="4659086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 err="1"/>
              <a:t>Коко</a:t>
            </a:r>
            <a:endParaRPr lang="bg-BG" dirty="0"/>
          </a:p>
        </p:txBody>
      </p:sp>
      <p:sp>
        <p:nvSpPr>
          <p:cNvPr id="17" name="Текстово поле 16"/>
          <p:cNvSpPr txBox="1"/>
          <p:nvPr/>
        </p:nvSpPr>
        <p:spPr>
          <a:xfrm>
            <a:off x="947049" y="1143000"/>
            <a:ext cx="7275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Свържете </a:t>
            </a:r>
            <a:r>
              <a:rPr lang="bg-BG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</a:t>
            </a:r>
            <a:r>
              <a:rPr lang="bg-BG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мената с притежателите им</a:t>
            </a:r>
            <a:endParaRPr lang="bg-BG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8" name="Картина 17" descr="Резултат с изображение за „рисунки за рожден ден“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50" y="-107045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19" name="Картина 18" descr="Резултат с изображение за „рисунки за рожден ден“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9" y="1517905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20" name="Картина 19" descr="Резултат с изображение за „рисунки за рожден ден“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50" y="5805707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21" name="Картина 20" descr="Резултат с изображение за „рисунки за рожден ден“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18403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22" name="Картина 21" descr="Резултат с изображение за „рисунки за рожден ден“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331" y="698495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23" name="Картина 22" descr="Резултат с изображение за „рисунки за рожден ден“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988" y="4041229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24" name="Картина 23" descr="Резултат с изображение за „рисунки за рожден ден“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988" y="3129643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25" name="Картина 24" descr="Резултат с изображение за „рисунки за рожден ден“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988" y="2377355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26" name="Картина 25" descr="Резултат с изображение за „рисунки за рожден ден“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988" y="1560469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27" name="Картина 26" descr="Резултат с изображение за „рисунки за рожден ден“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970" y="-179296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28" name="Картина 27" descr="Резултат с изображение за „рисунки за рожден ден“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716" y="-170220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29" name="Картина 28" descr="Резултат с изображение за „рисунки за рожден ден“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-181103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30" name="Картина 29" descr="Резултат с изображение за „рисунки за рожден ден“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146" y="-154216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31" name="Картина 30" descr="Резултат с изображение за „рисунки за рожден ден“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459" y="-154217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32" name="Картина 31" descr="Резултат с изображение за „рисунки за рожден ден“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343" y="-181102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33" name="Картина 32" descr="Резултат с изображение за „рисунки за рожден ден“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-154215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34" name="Картина 33" descr="Резултат с изображение за „рисунки за рожден ден“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630" y="5818402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35" name="Картина 34" descr="Резултат с изображение за „рисунки за рожден ден“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459" y="5805708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36" name="Картина 35" descr="Резултат с изображение за „рисунки за рожден ден“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146" y="5818403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37" name="Картина 36" descr="Резултат с изображение за „рисунки за рожден ден“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343" y="5818403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38" name="Картина 37" descr="Резултат с изображение за „рисунки за рожден ден“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659" y="5818403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39" name="Картина 38" descr="Резултат с изображение за „рисунки за рожден ден“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1" y="5793003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40" name="Картина 39" descr="Резултат с изображение за „рисунки за рожден ден“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829" y="5789381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41" name="Картина 40" descr="Резултат с изображение за „рисунки за рожден ден“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216" y="5805708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42" name="Картина 41" descr="Резултат с изображение за „рисунки за рожден ден“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13" y="5789379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43" name="Картина 42" descr="Резултат с изображение за „рисунки за рожден ден“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988" y="4943428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44" name="Картина 43" descr="Резултат с изображение за „рисунки за рожден ден“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98" y="-107046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46" name="Картина 45" descr="Резултат с изображение за „рисунки за рожден ден“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7" y="698496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48" name="Картина 47" descr="Резултат с изображение за „рисунки за рожден ден“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143" y="-154215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49" name="Картина 48" descr="Резултат с изображение за „рисунки за рожден ден“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642" y="-154215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50" name="Картина 49" descr="Резултат с изображение за „рисунки за рожден ден“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6" y="2438679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51" name="Картина 50" descr="Резултат с изображение за „рисунки за рожден ден“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48" y="3313919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52" name="Картина 51" descr="Резултат с изображение за „рисунки за рожден ден“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47" y="4193843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53" name="Картина 52" descr="Резултат с изображение за „рисунки за рожден ден“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8" y="5028418"/>
            <a:ext cx="1066799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cxnSp>
        <p:nvCxnSpPr>
          <p:cNvPr id="6" name="Съединител &quot;права стрелка&quot; 5"/>
          <p:cNvCxnSpPr/>
          <p:nvPr/>
        </p:nvCxnSpPr>
        <p:spPr>
          <a:xfrm>
            <a:off x="5943599" y="76200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Съединител &quot;права стрелка&quot; 3"/>
          <p:cNvCxnSpPr/>
          <p:nvPr/>
        </p:nvCxnSpPr>
        <p:spPr>
          <a:xfrm>
            <a:off x="3225801" y="2377355"/>
            <a:ext cx="1886657" cy="1323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Съединител &quot;права стрелка&quot; 56"/>
          <p:cNvCxnSpPr/>
          <p:nvPr/>
        </p:nvCxnSpPr>
        <p:spPr>
          <a:xfrm flipV="1">
            <a:off x="3225801" y="2377356"/>
            <a:ext cx="1817714" cy="752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ъединител &quot;права стрелка&quot; 57"/>
          <p:cNvCxnSpPr/>
          <p:nvPr/>
        </p:nvCxnSpPr>
        <p:spPr>
          <a:xfrm flipV="1">
            <a:off x="3225801" y="3111911"/>
            <a:ext cx="1886657" cy="7738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ъединител &quot;права стрелка&quot; 58"/>
          <p:cNvCxnSpPr/>
          <p:nvPr/>
        </p:nvCxnSpPr>
        <p:spPr>
          <a:xfrm>
            <a:off x="3208384" y="4790679"/>
            <a:ext cx="2031999" cy="465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45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e1dad2486c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9588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e1dad2486c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509588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 descr="e1dad2486c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5013"/>
            <a:ext cx="509588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286806269d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274320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opy of f286806269d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38600"/>
            <a:ext cx="3276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opy (2) of d784fb6478b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1143000" cy="15557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</p:pic>
      <p:pic>
        <p:nvPicPr>
          <p:cNvPr id="9" name="Picture 8" descr="d784fb6478b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38400"/>
            <a:ext cx="1219200" cy="16319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</p:pic>
      <p:sp>
        <p:nvSpPr>
          <p:cNvPr id="11" name="Decagon 10"/>
          <p:cNvSpPr/>
          <p:nvPr/>
        </p:nvSpPr>
        <p:spPr>
          <a:xfrm>
            <a:off x="381000" y="5981700"/>
            <a:ext cx="3568700" cy="419100"/>
          </a:xfrm>
          <a:prstGeom prst="decagon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400" b="1" dirty="0" smtClean="0">
                <a:solidFill>
                  <a:srgbClr val="C00000"/>
                </a:solidFill>
                <a:latin typeface="Comic Sans MS" pitchFamily="66" charset="0"/>
              </a:rPr>
              <a:t>съществително собствено име</a:t>
            </a:r>
            <a:endParaRPr lang="en-US" sz="1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2" name="Decagon 11"/>
          <p:cNvSpPr/>
          <p:nvPr/>
        </p:nvSpPr>
        <p:spPr>
          <a:xfrm>
            <a:off x="5181600" y="5981700"/>
            <a:ext cx="3911600" cy="400052"/>
          </a:xfrm>
          <a:prstGeom prst="decagon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400" b="1" dirty="0">
                <a:solidFill>
                  <a:srgbClr val="C00000"/>
                </a:solidFill>
                <a:latin typeface="Comic Sans MS" pitchFamily="66" charset="0"/>
              </a:rPr>
              <a:t>с</a:t>
            </a:r>
            <a:r>
              <a:rPr lang="bg-BG" sz="1400" b="1" dirty="0" smtClean="0">
                <a:solidFill>
                  <a:srgbClr val="C00000"/>
                </a:solidFill>
                <a:latin typeface="Comic Sans MS" pitchFamily="66" charset="0"/>
              </a:rPr>
              <a:t>ъществително нарицателно име</a:t>
            </a:r>
            <a:endParaRPr lang="en-US" sz="1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295400" y="2579680"/>
            <a:ext cx="129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bg-BG" sz="28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куче</a:t>
            </a:r>
            <a:endParaRPr lang="bg-BG" sz="2800" dirty="0">
              <a:solidFill>
                <a:schemeClr val="accent4">
                  <a:lumMod val="75000"/>
                </a:schemeClr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" name="Picture 13" descr="Copy (2) of d784fb6478b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905000"/>
            <a:ext cx="1143000" cy="15557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</p:pic>
      <p:pic>
        <p:nvPicPr>
          <p:cNvPr id="15" name="Picture 14" descr="Copy (2) of d784fb6478b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1143000" cy="15557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</p:pic>
      <p:pic>
        <p:nvPicPr>
          <p:cNvPr id="16" name="Picture 15" descr="d784fb6478b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0200"/>
            <a:ext cx="1219200" cy="16319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</p:pic>
      <p:pic>
        <p:nvPicPr>
          <p:cNvPr id="17" name="Picture 16" descr="d784fb6478b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76600"/>
            <a:ext cx="1219200" cy="16319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</p:pic>
      <p:sp>
        <p:nvSpPr>
          <p:cNvPr id="18" name="Rectangle 17"/>
          <p:cNvSpPr/>
          <p:nvPr/>
        </p:nvSpPr>
        <p:spPr>
          <a:xfrm>
            <a:off x="509588" y="533400"/>
            <a:ext cx="8253412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8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Предстои един много хубав празник Великден. Хайде, да напълним кошничките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724400" y="4130017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bg-BG" sz="28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маса</a:t>
            </a:r>
            <a:endParaRPr lang="bg-BG" sz="2800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7505700" y="2371464"/>
            <a:ext cx="1562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bg-BG" sz="2800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 </a:t>
            </a:r>
            <a:r>
              <a:rPr lang="bg-BG" sz="28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вятър</a:t>
            </a:r>
            <a:endParaRPr lang="bg-BG" sz="2800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810000" y="2057400"/>
            <a:ext cx="1143000" cy="523875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softEdge rad="317500"/>
          </a:effectLst>
          <a:extLst/>
        </p:spPr>
        <p:txBody>
          <a:bodyPr anchor="ctr">
            <a:spAutoFit/>
          </a:bodyPr>
          <a:lstStyle/>
          <a:p>
            <a:r>
              <a:rPr lang="bg-BG" sz="2800" dirty="0" smtClean="0">
                <a:solidFill>
                  <a:srgbClr val="FFFF00"/>
                </a:solidFill>
                <a:latin typeface="Comic Sans MS" pitchFamily="66" charset="0"/>
              </a:rPr>
              <a:t>Катя</a:t>
            </a:r>
            <a:endParaRPr lang="bg-BG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5638800" y="2921533"/>
            <a:ext cx="137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bg-BG" sz="2800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Дунав</a:t>
            </a:r>
            <a:endParaRPr lang="bg-BG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2667000" y="3797218"/>
            <a:ext cx="205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bg-BG" sz="2800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bg-BG" sz="2800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София</a:t>
            </a:r>
            <a:endParaRPr lang="bg-BG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5" name="Picture 6" descr="Резултат с изображение за „браво png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295900"/>
            <a:ext cx="883284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Картина 23" descr="Резултат с изображение за „картинки на усмивки“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51001"/>
            <a:ext cx="990600" cy="92867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26" name="Картина 25" descr="Резултат с изображение за „картинки на усмивки“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25010"/>
            <a:ext cx="990600" cy="92867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27" name="Картина 26" descr="Резултат с изображение за „картинки на усмивки“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2057400"/>
            <a:ext cx="990600" cy="92867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28" name="Картина 27" descr="Резултат с изображение за „картинки на усмивки“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1577975"/>
            <a:ext cx="990600" cy="92867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29" name="Картина 28" descr="Резултат с изображение за „картинки на усмивки“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3102900"/>
            <a:ext cx="990600" cy="92867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30" name="Картина 29" descr="Резултат с изображение за „картинки на усмивки“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464749"/>
            <a:ext cx="990600" cy="92867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31" name="Картина 30" descr="Резултат с изображение за „картинки на усмивки“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760670"/>
            <a:ext cx="990600" cy="92867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33" name="Картина 32" descr="Резултат с изображение за „картинки на усмивки“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56864"/>
            <a:ext cx="990600" cy="92867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34" name="Картина 33" descr="Резултат с изображение за „картинки на усмивки“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38496"/>
            <a:ext cx="990600" cy="92867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35" name="Картина 34" descr="Резултат с изображение за „картинки на усмивки“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806" y="155363"/>
            <a:ext cx="990600" cy="92867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36" name="Картина 35" descr="Резултат с изображение за „картинки на усмивки“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5363"/>
            <a:ext cx="990600" cy="92867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5173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1.07308E-6 L -0.25001 0.15541 " pathEditMode="relative" ptsTypes="AA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25069E-7 L -0.25416 0.1727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0" y="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1897 L -0.25 0.3917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205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9112E-6 L -0.24584 0.4058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0" y="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2461E-6 L -0.38334 0.28862 " pathEditMode="relative" ptsTypes="AA">
                                      <p:cBhvr>
                                        <p:cTn id="7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75 0.29973 " pathEditMode="relative" ptsTypes="AA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8.51064E-6 L 0.7 0.34413 " pathEditMode="relative" ptsTypes="AA">
                                      <p:cBhvr>
                                        <p:cTn id="8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0.01526 L 0.725 0.3482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56799E-7 L 0.23333 0.12211 " pathEditMode="relative" ptsTypes="AA"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333 0.12211 " pathEditMode="relative" ptsTypes="AA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1.48936E-6 L -0.18333 0.29973 " pathEditMode="relative" ptsTypes="AA">
                                      <p:cBhvr>
                                        <p:cTn id="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 0.29972 " pathEditMode="relative" ptsTypes="AA"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337" grpId="0"/>
      <p:bldP spid="14337" grpId="1"/>
      <p:bldP spid="19" grpId="0"/>
      <p:bldP spid="19" grpId="1"/>
      <p:bldP spid="20" grpId="0"/>
      <p:bldP spid="20" grpId="1"/>
      <p:bldP spid="21" grpId="0" animBg="1"/>
      <p:bldP spid="21" grpId="1" animBg="1"/>
      <p:bldP spid="22" grpId="0"/>
      <p:bldP spid="22" grpId="1"/>
      <p:bldP spid="23" grpId="0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183685"/>
              </p:ext>
            </p:extLst>
          </p:nvPr>
        </p:nvGraphicFramePr>
        <p:xfrm>
          <a:off x="3505200" y="2362199"/>
          <a:ext cx="4419600" cy="3505199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2286000"/>
                <a:gridCol w="2133600"/>
              </a:tblGrid>
              <a:tr h="784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Съществително нарицателно  име</a:t>
                      </a:r>
                      <a:endParaRPr lang="bg-BG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Съществително собствено  име</a:t>
                      </a:r>
                      <a:endParaRPr lang="bg-BG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98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 </a:t>
                      </a:r>
                      <a:endParaRPr lang="en-US" sz="11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dirty="0" smtClean="0">
                          <a:solidFill>
                            <a:srgbClr val="FF0000"/>
                          </a:solidFill>
                          <a:effectLst/>
                        </a:rPr>
                        <a:t>    роза</a:t>
                      </a:r>
                      <a:endParaRPr lang="en-US" sz="2400" dirty="0" smtClean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bg-BG" sz="2400" dirty="0"/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78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 </a:t>
                      </a:r>
                      <a:endParaRPr lang="bg-BG" sz="11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зюмбюл</a:t>
                      </a:r>
                      <a:endParaRPr lang="bg-BG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bg-BG" sz="2400" dirty="0"/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71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dirty="0" smtClean="0">
                          <a:effectLst/>
                        </a:rPr>
                        <a:t>  </a:t>
                      </a:r>
                      <a:r>
                        <a:rPr lang="bg-BG" sz="2400" dirty="0">
                          <a:effectLst/>
                        </a:rPr>
                        <a:t> </a:t>
                      </a:r>
                      <a:r>
                        <a:rPr lang="bg-BG" sz="2400" dirty="0" smtClean="0">
                          <a:solidFill>
                            <a:srgbClr val="FF0000"/>
                          </a:solidFill>
                          <a:effectLst/>
                        </a:rPr>
                        <a:t>детелина</a:t>
                      </a:r>
                      <a:endParaRPr lang="bg-BG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71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dirty="0">
                          <a:effectLst/>
                        </a:rPr>
                        <a:t> </a:t>
                      </a:r>
                      <a:r>
                        <a:rPr lang="bg-BG" sz="2400" dirty="0" smtClean="0">
                          <a:effectLst/>
                        </a:rPr>
                        <a:t>  </a:t>
                      </a:r>
                      <a:r>
                        <a:rPr lang="bg-BG" sz="2400" dirty="0" smtClean="0">
                          <a:solidFill>
                            <a:srgbClr val="FF0000"/>
                          </a:solidFill>
                          <a:effectLst/>
                        </a:rPr>
                        <a:t>маргаритка</a:t>
                      </a:r>
                      <a:endParaRPr lang="bg-BG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7" name="Текстово поле 6"/>
          <p:cNvSpPr txBox="1"/>
          <p:nvPr/>
        </p:nvSpPr>
        <p:spPr>
          <a:xfrm>
            <a:off x="1066800" y="838200"/>
            <a:ext cx="6629400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Назовете растенията. От тях образувайте имена на хора</a:t>
            </a:r>
            <a:endParaRPr lang="bg-BG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Картина 3" descr="Резултат с изображение за „изображения на цветя“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00" y="3196070"/>
            <a:ext cx="89344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Картина 4" descr="Резултат с изображение за „изображения на цветя“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899" y="3786620"/>
            <a:ext cx="893445" cy="698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Картина 7" descr="Резултат с изображение за „изображения на цвете детелина маргаритка“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00" y="4485006"/>
            <a:ext cx="893445" cy="687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Картина 8" descr="Резултат с изображение за „изображения на цвете детелина маргаритка“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855" y="5172076"/>
            <a:ext cx="87249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Картина 9"/>
          <p:cNvPicPr/>
          <p:nvPr/>
        </p:nvPicPr>
        <p:blipFill>
          <a:blip r:embed="rId7" cstate="print">
            <a:clrChange>
              <a:clrFrom>
                <a:srgbClr val="FFFED5"/>
              </a:clrFrom>
              <a:clrTo>
                <a:srgbClr val="FFFED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6036">
            <a:off x="2821868" y="1756357"/>
            <a:ext cx="868456" cy="792526"/>
          </a:xfrm>
          <a:prstGeom prst="rect">
            <a:avLst/>
          </a:prstGeom>
        </p:spPr>
      </p:pic>
      <p:pic>
        <p:nvPicPr>
          <p:cNvPr id="16" name="Картина 15" descr="fl0001"/>
          <p:cNvPicPr/>
          <p:nvPr/>
        </p:nvPicPr>
        <p:blipFill>
          <a:blip r:embed="rId8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375" y="82476"/>
            <a:ext cx="959282" cy="1354137"/>
          </a:xfrm>
          <a:prstGeom prst="rect">
            <a:avLst/>
          </a:prstGeom>
          <a:noFill/>
        </p:spPr>
      </p:pic>
      <p:pic>
        <p:nvPicPr>
          <p:cNvPr id="20" name="Картина 19" descr="fl0001"/>
          <p:cNvPicPr/>
          <p:nvPr/>
        </p:nvPicPr>
        <p:blipFill>
          <a:blip r:embed="rId8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831" y="2754177"/>
            <a:ext cx="959282" cy="1354137"/>
          </a:xfrm>
          <a:prstGeom prst="rect">
            <a:avLst/>
          </a:prstGeom>
          <a:noFill/>
        </p:spPr>
      </p:pic>
      <p:pic>
        <p:nvPicPr>
          <p:cNvPr id="21" name="Картина 20" descr="fl0001"/>
          <p:cNvPicPr/>
          <p:nvPr/>
        </p:nvPicPr>
        <p:blipFill>
          <a:blip r:embed="rId8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831" y="4108314"/>
            <a:ext cx="959282" cy="1354137"/>
          </a:xfrm>
          <a:prstGeom prst="rect">
            <a:avLst/>
          </a:prstGeom>
          <a:noFill/>
        </p:spPr>
      </p:pic>
      <p:pic>
        <p:nvPicPr>
          <p:cNvPr id="22" name="Картина 21" descr="fl0001"/>
          <p:cNvPicPr/>
          <p:nvPr/>
        </p:nvPicPr>
        <p:blipFill>
          <a:blip r:embed="rId8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831" y="5462452"/>
            <a:ext cx="959282" cy="1361018"/>
          </a:xfrm>
          <a:prstGeom prst="rect">
            <a:avLst/>
          </a:prstGeom>
          <a:noFill/>
        </p:spPr>
      </p:pic>
      <p:pic>
        <p:nvPicPr>
          <p:cNvPr id="23" name="Картина 22" descr="fl0001"/>
          <p:cNvPicPr/>
          <p:nvPr/>
        </p:nvPicPr>
        <p:blipFill>
          <a:blip r:embed="rId8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375" y="5469331"/>
            <a:ext cx="959282" cy="1354137"/>
          </a:xfrm>
          <a:prstGeom prst="rect">
            <a:avLst/>
          </a:prstGeom>
          <a:noFill/>
        </p:spPr>
      </p:pic>
      <p:pic>
        <p:nvPicPr>
          <p:cNvPr id="24" name="Картина 23" descr="fl0001"/>
          <p:cNvPicPr/>
          <p:nvPr/>
        </p:nvPicPr>
        <p:blipFill>
          <a:blip r:embed="rId8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831" y="1403956"/>
            <a:ext cx="959282" cy="1354137"/>
          </a:xfrm>
          <a:prstGeom prst="rect">
            <a:avLst/>
          </a:prstGeom>
          <a:noFill/>
        </p:spPr>
      </p:pic>
      <p:pic>
        <p:nvPicPr>
          <p:cNvPr id="25" name="Картина 24" descr="fl0001"/>
          <p:cNvPicPr/>
          <p:nvPr/>
        </p:nvPicPr>
        <p:blipFill>
          <a:blip r:embed="rId8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833" y="68569"/>
            <a:ext cx="959282" cy="1354137"/>
          </a:xfrm>
          <a:prstGeom prst="rect">
            <a:avLst/>
          </a:prstGeom>
          <a:noFill/>
        </p:spPr>
      </p:pic>
      <p:pic>
        <p:nvPicPr>
          <p:cNvPr id="28" name="Картина 27" descr="fl0001"/>
          <p:cNvPicPr/>
          <p:nvPr/>
        </p:nvPicPr>
        <p:blipFill>
          <a:blip r:embed="rId8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375" y="1427538"/>
            <a:ext cx="959282" cy="1354137"/>
          </a:xfrm>
          <a:prstGeom prst="rect">
            <a:avLst/>
          </a:prstGeom>
          <a:noFill/>
        </p:spPr>
      </p:pic>
      <p:pic>
        <p:nvPicPr>
          <p:cNvPr id="29" name="Картина 28" descr="fl0001"/>
          <p:cNvPicPr/>
          <p:nvPr/>
        </p:nvPicPr>
        <p:blipFill>
          <a:blip r:embed="rId8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375" y="2764687"/>
            <a:ext cx="959282" cy="1354137"/>
          </a:xfrm>
          <a:prstGeom prst="rect">
            <a:avLst/>
          </a:prstGeom>
          <a:noFill/>
        </p:spPr>
      </p:pic>
      <p:pic>
        <p:nvPicPr>
          <p:cNvPr id="30" name="Картина 29" descr="fl0001"/>
          <p:cNvPicPr/>
          <p:nvPr/>
        </p:nvPicPr>
        <p:blipFill>
          <a:blip r:embed="rId8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375" y="4115195"/>
            <a:ext cx="959282" cy="1354137"/>
          </a:xfrm>
          <a:prstGeom prst="rect">
            <a:avLst/>
          </a:prstGeom>
          <a:noFill/>
        </p:spPr>
      </p:pic>
      <p:pic>
        <p:nvPicPr>
          <p:cNvPr id="31" name="Картина 30" descr="fl0001"/>
          <p:cNvPicPr/>
          <p:nvPr/>
        </p:nvPicPr>
        <p:blipFill>
          <a:blip r:embed="rId8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19069" y="-267586"/>
            <a:ext cx="866527" cy="1541766"/>
          </a:xfrm>
          <a:prstGeom prst="rect">
            <a:avLst/>
          </a:prstGeom>
          <a:noFill/>
        </p:spPr>
      </p:pic>
      <p:pic>
        <p:nvPicPr>
          <p:cNvPr id="32" name="Картина 31" descr="fl0001"/>
          <p:cNvPicPr/>
          <p:nvPr/>
        </p:nvPicPr>
        <p:blipFill>
          <a:blip r:embed="rId8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90007" y="5619322"/>
            <a:ext cx="866527" cy="1541766"/>
          </a:xfrm>
          <a:prstGeom prst="rect">
            <a:avLst/>
          </a:prstGeom>
          <a:noFill/>
        </p:spPr>
      </p:pic>
      <p:pic>
        <p:nvPicPr>
          <p:cNvPr id="33" name="Картина 32" descr="fl0001"/>
          <p:cNvPicPr/>
          <p:nvPr/>
        </p:nvPicPr>
        <p:blipFill>
          <a:blip r:embed="rId8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48239" y="5619322"/>
            <a:ext cx="866527" cy="1541766"/>
          </a:xfrm>
          <a:prstGeom prst="rect">
            <a:avLst/>
          </a:prstGeom>
          <a:noFill/>
        </p:spPr>
      </p:pic>
      <p:pic>
        <p:nvPicPr>
          <p:cNvPr id="34" name="Картина 33" descr="fl0001"/>
          <p:cNvPicPr/>
          <p:nvPr/>
        </p:nvPicPr>
        <p:blipFill>
          <a:blip r:embed="rId8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46037" y="5619320"/>
            <a:ext cx="866527" cy="1541766"/>
          </a:xfrm>
          <a:prstGeom prst="rect">
            <a:avLst/>
          </a:prstGeom>
          <a:noFill/>
        </p:spPr>
      </p:pic>
      <p:pic>
        <p:nvPicPr>
          <p:cNvPr id="35" name="Картина 34" descr="fl0001"/>
          <p:cNvPicPr/>
          <p:nvPr/>
        </p:nvPicPr>
        <p:blipFill>
          <a:blip r:embed="rId8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5315" y="5619321"/>
            <a:ext cx="866527" cy="1541766"/>
          </a:xfrm>
          <a:prstGeom prst="rect">
            <a:avLst/>
          </a:prstGeom>
          <a:noFill/>
        </p:spPr>
      </p:pic>
      <p:pic>
        <p:nvPicPr>
          <p:cNvPr id="36" name="Картина 35" descr="fl0001"/>
          <p:cNvPicPr/>
          <p:nvPr/>
        </p:nvPicPr>
        <p:blipFill>
          <a:blip r:embed="rId8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06367" y="-266122"/>
            <a:ext cx="866527" cy="1541766"/>
          </a:xfrm>
          <a:prstGeom prst="rect">
            <a:avLst/>
          </a:prstGeom>
          <a:noFill/>
        </p:spPr>
      </p:pic>
      <p:pic>
        <p:nvPicPr>
          <p:cNvPr id="37" name="Картина 36" descr="fl0001"/>
          <p:cNvPicPr/>
          <p:nvPr/>
        </p:nvPicPr>
        <p:blipFill>
          <a:blip r:embed="rId8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62352" y="-269050"/>
            <a:ext cx="866527" cy="1541766"/>
          </a:xfrm>
          <a:prstGeom prst="rect">
            <a:avLst/>
          </a:prstGeom>
          <a:noFill/>
        </p:spPr>
      </p:pic>
      <p:pic>
        <p:nvPicPr>
          <p:cNvPr id="38" name="Картина 37" descr="fl0001"/>
          <p:cNvPicPr/>
          <p:nvPr/>
        </p:nvPicPr>
        <p:blipFill>
          <a:blip r:embed="rId8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04119" y="-269050"/>
            <a:ext cx="866527" cy="1541766"/>
          </a:xfrm>
          <a:prstGeom prst="rect">
            <a:avLst/>
          </a:prstGeom>
          <a:noFill/>
        </p:spPr>
      </p:pic>
      <p:pic>
        <p:nvPicPr>
          <p:cNvPr id="39" name="Картина 38" descr="fl0001"/>
          <p:cNvPicPr/>
          <p:nvPr/>
        </p:nvPicPr>
        <p:blipFill>
          <a:blip r:embed="rId8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45886" y="-265685"/>
            <a:ext cx="866527" cy="1541766"/>
          </a:xfrm>
          <a:prstGeom prst="rect">
            <a:avLst/>
          </a:prstGeom>
          <a:noFill/>
        </p:spPr>
      </p:pic>
      <p:pic>
        <p:nvPicPr>
          <p:cNvPr id="40" name="Картина 39" descr="fl0001"/>
          <p:cNvPicPr/>
          <p:nvPr/>
        </p:nvPicPr>
        <p:blipFill>
          <a:blip r:embed="rId8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13229" y="5623239"/>
            <a:ext cx="866527" cy="154176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937382" y="3210922"/>
            <a:ext cx="1213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/>
              <a:t>Роза</a:t>
            </a:r>
            <a:endParaRPr lang="bg-BG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902050" y="3904979"/>
            <a:ext cx="1672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 smtClean="0"/>
              <a:t>Зюмбюла</a:t>
            </a:r>
            <a:endParaRPr lang="bg-BG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37382" y="4561430"/>
            <a:ext cx="175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/>
              <a:t>Детелина</a:t>
            </a:r>
            <a:endParaRPr lang="bg-BG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87046" y="5323039"/>
            <a:ext cx="1887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bg-BG" sz="2400" b="1" dirty="0" smtClean="0"/>
              <a:t>Маргарита</a:t>
            </a:r>
            <a:endParaRPr lang="bg-BG" sz="2400" b="1" dirty="0"/>
          </a:p>
        </p:txBody>
      </p:sp>
      <p:pic>
        <p:nvPicPr>
          <p:cNvPr id="41" name="Картина 40" descr="Резултат с изображение за „картинки на усмивки“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95" y="5218987"/>
            <a:ext cx="1107305" cy="865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2937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12" descr="Flower%20Bord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4581525"/>
            <a:ext cx="5545137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057400" y="2133600"/>
            <a:ext cx="640080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bg-BG" sz="3600" b="1" dirty="0" smtClean="0">
                <a:solidFill>
                  <a:schemeClr val="accent2"/>
                </a:solidFill>
              </a:rPr>
              <a:t>БРАВО</a:t>
            </a:r>
            <a:endParaRPr lang="bg-BG" altLang="bg-BG" sz="3600" b="1" dirty="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bg-BG" altLang="bg-BG" sz="3600" b="1" dirty="0" smtClean="0">
                <a:solidFill>
                  <a:schemeClr val="accent2"/>
                </a:solidFill>
              </a:rPr>
              <a:t>СПРАВИХТЕ  СЕ</a:t>
            </a:r>
            <a:endParaRPr lang="bg-BG" altLang="bg-BG" sz="3600" b="1" dirty="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bg-BG" altLang="bg-BG" sz="3600" b="1" dirty="0" smtClean="0">
                <a:solidFill>
                  <a:schemeClr val="accent2"/>
                </a:solidFill>
              </a:rPr>
              <a:t>ОТЛИЧНО !</a:t>
            </a:r>
            <a:endParaRPr lang="bg-BG" altLang="bg-BG" sz="3600" b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bg-BG" altLang="bg-BG" sz="6000" b="1" dirty="0" smtClean="0">
                <a:solidFill>
                  <a:schemeClr val="accent2"/>
                </a:solidFill>
              </a:rPr>
              <a:t> </a:t>
            </a:r>
            <a:endParaRPr lang="bg-BG" altLang="bg-BG" sz="6000" b="1" dirty="0">
              <a:solidFill>
                <a:schemeClr val="accent2"/>
              </a:solidFill>
            </a:endParaRPr>
          </a:p>
        </p:txBody>
      </p:sp>
      <p:pic>
        <p:nvPicPr>
          <p:cNvPr id="8" name="Picture 6" descr="Резултат с изображение за „браво png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650056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Резултат с изображение за „браво png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36201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H:\библиотека картинок\картинки\аним3 смайл\038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7710"/>
            <a:ext cx="3657600" cy="482831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2" name="Картина 11" descr="Резултат с изображение за „рисунки за рожден ден“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228600"/>
            <a:ext cx="3352800" cy="28194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01657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ово поле 6"/>
          <p:cNvSpPr txBox="1"/>
          <p:nvPr/>
        </p:nvSpPr>
        <p:spPr>
          <a:xfrm>
            <a:off x="1066800" y="838200"/>
            <a:ext cx="6629400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endParaRPr lang="bg-BG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http://s8.rimg.info/d65e39102f7d5a308e9a17a9f9cc21ba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033712"/>
            <a:ext cx="7715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http://s8.rimg.info/d65e39102f7d5a308e9a17a9f9cc21ba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97" y="2985221"/>
            <a:ext cx="7715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Картина 17" descr="Резултат с изображение за „рисунки и картини на усмихнати щастливи деца“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23" name="Picture 2" descr="http://s8.rimg.info/d65e39102f7d5a308e9a17a9f9cc21ba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248" y="5385521"/>
            <a:ext cx="5943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Картина 10" descr="Резултат с изображение за „картинки на усмивки“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559" y="5831464"/>
            <a:ext cx="89535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Картина 11" descr="Резултат с изображение за „картинки на усмивки“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5804621"/>
            <a:ext cx="895350" cy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Текстово поле 1"/>
          <p:cNvSpPr txBox="1"/>
          <p:nvPr/>
        </p:nvSpPr>
        <p:spPr>
          <a:xfrm>
            <a:off x="1905000" y="536701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        </a:t>
            </a:r>
            <a:r>
              <a:rPr lang="bg-BG" sz="2800" dirty="0" smtClean="0">
                <a:solidFill>
                  <a:srgbClr val="FFFF00"/>
                </a:solidFill>
              </a:rPr>
              <a:t>Четете и се забавлявайте</a:t>
            </a:r>
            <a:endParaRPr lang="bg-BG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4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872</TotalTime>
  <Words>153</Words>
  <Application>Microsoft Office PowerPoint</Application>
  <PresentationFormat>Презентация на цял екран (4:3)</PresentationFormat>
  <Paragraphs>45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10</vt:i4>
      </vt:variant>
    </vt:vector>
  </HeadingPairs>
  <TitlesOfParts>
    <vt:vector size="11" baseType="lpstr">
      <vt:lpstr>Pushpin</vt:lpstr>
      <vt:lpstr>ВИДОВЕ СЪЩЕСВИТЕЛНИ ИМЕНА </vt:lpstr>
      <vt:lpstr> СЪЩЕСТВИТЕЛНИТЕ   ИМЕНА СА :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Умножение и деление</dc:title>
  <dc:creator>George</dc:creator>
  <cp:lastModifiedBy>hp</cp:lastModifiedBy>
  <cp:revision>167</cp:revision>
  <dcterms:created xsi:type="dcterms:W3CDTF">2006-08-16T00:00:00Z</dcterms:created>
  <dcterms:modified xsi:type="dcterms:W3CDTF">2020-03-22T13:32:13Z</dcterms:modified>
</cp:coreProperties>
</file>